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62" r:id="rId4"/>
    <p:sldId id="257" r:id="rId5"/>
    <p:sldId id="258" r:id="rId6"/>
    <p:sldId id="259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817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108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217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516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36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718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814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775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437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139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920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111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B394C-C386-0DEB-484C-BE086C039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238252"/>
            <a:ext cx="10058400" cy="3566160"/>
          </a:xfrm>
        </p:spPr>
        <p:txBody>
          <a:bodyPr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ru-RU" sz="7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ЩИТЫ И ПУЛЬТЫ АВТОМАТИЗАЦИИ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DB7F2E-950B-0C0D-F930-AFA607EC91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5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496037-EC6C-F176-9DD4-A7804BF5D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4CDBE8-65F6-5407-A2EC-5DD568E9D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192696"/>
            <a:ext cx="10241280" cy="4676398"/>
          </a:xfrm>
        </p:spPr>
        <p:txBody>
          <a:bodyPr/>
          <a:lstStyle/>
          <a:p>
            <a:pPr indent="450215" algn="just">
              <a:lnSpc>
                <a:spcPct val="130000"/>
              </a:lnSpc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Щиты и пульты систем автоматизации предназначены для размещения на них средств контроля и управления технологическим процессом, контрольно-измерительных приборов, сигнальных устройств, аппаратуры управлении, автоматического регулирования, защиты, блокировки, трубной и электрической коммутации.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671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4B532C-AAA1-2FC6-AC0B-05FA260CC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96348"/>
            <a:ext cx="10058400" cy="1020418"/>
          </a:xfrm>
        </p:spPr>
        <p:txBody>
          <a:bodyPr>
            <a:normAutofit fontScale="90000"/>
          </a:bodyPr>
          <a:lstStyle/>
          <a:p>
            <a:r>
              <a:rPr lang="ru-RU" sz="6600" dirty="0"/>
              <a:t> </a:t>
            </a:r>
            <a:r>
              <a:rPr lang="ru-RU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Назначение и классификация щитов и пультов</a:t>
            </a:r>
            <a:endParaRPr lang="ru-RU" sz="6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850881-6034-0A3F-A1B4-1BD06CCBE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48070"/>
            <a:ext cx="10058400" cy="3921024"/>
          </a:xfrm>
        </p:spPr>
        <p:txBody>
          <a:bodyPr>
            <a:normAutofit/>
          </a:bodyPr>
          <a:lstStyle/>
          <a:p>
            <a:pPr indent="450215" algn="just">
              <a:lnSpc>
                <a:spcPct val="130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Щиты и пульты, устанавливаемые в производственных и специальных щитовых помещениях (операторских, диспетчерских, аппаратных и т.п.), предназначены для установки в закрытых помещениях с температурой окружающей среды от –30 до + 50</a:t>
            </a:r>
            <a:r>
              <a:rPr lang="ru-RU" sz="24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при относительной влажности воздуха не более 80% и отсутствии вибрации, агрессивных газов, паров и токопроводящей пыли.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316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012CD-2EC9-1740-FC85-659BF69AA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47" y="530087"/>
            <a:ext cx="10694506" cy="752694"/>
          </a:xfrm>
        </p:spPr>
        <p:txBody>
          <a:bodyPr>
            <a:normAutofit fontScale="90000"/>
          </a:bodyPr>
          <a:lstStyle/>
          <a:p>
            <a:pPr indent="450215" algn="ctr">
              <a:lnSpc>
                <a:spcPct val="130000"/>
              </a:lnSpc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Конструкция щитов и пультов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6E336-59D8-2ED7-B4F7-F15F34B1B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755" y="5221356"/>
            <a:ext cx="726219" cy="992294"/>
          </a:xfrm>
        </p:spPr>
        <p:txBody>
          <a:bodyPr/>
          <a:lstStyle/>
          <a:p>
            <a:r>
              <a:rPr lang="ru-RU" dirty="0"/>
              <a:t>  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2FE9EACE-2ACB-E403-B9EC-3494EF4F9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974" y="1880957"/>
            <a:ext cx="10347048" cy="3836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651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354485-9111-4D42-D73E-CBE14F48D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19709"/>
            <a:ext cx="10383520" cy="939800"/>
          </a:xfrm>
        </p:spPr>
        <p:txBody>
          <a:bodyPr>
            <a:normAutofit fontScale="90000"/>
          </a:bodyPr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Габаритные размеры щитов и </a:t>
            </a:r>
            <a:r>
              <a:rPr lang="ru-RU" sz="4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стативов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0E7641-4EA8-F378-74C8-34259F50F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66052"/>
            <a:ext cx="10058400" cy="4039447"/>
          </a:xfrm>
        </p:spPr>
        <p:txBody>
          <a:bodyPr>
            <a:normAutofit/>
          </a:bodyPr>
          <a:lstStyle/>
          <a:p>
            <a:pPr indent="450215" algn="just">
              <a:lnSpc>
                <a:spcPct val="130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Стандартами и инструктивными документами на щиты и пульты определены их типоразмеры. Заводы-изготовители щитов имеют полный комплект конструкторской и технологической документации на все типоразмеры щитов и пультов. Производители монтажных шкафов постоянно совершенствуют свою продукцию, но в целом монтажные шкафы сохраняют свою базовую форму и размеры, поскольку они должны соответствовать промышленным стандартам. </a:t>
            </a:r>
          </a:p>
        </p:txBody>
      </p:sp>
    </p:spTree>
    <p:extLst>
      <p:ext uri="{BB962C8B-B14F-4D97-AF65-F5344CB8AC3E}">
        <p14:creationId xmlns:p14="http://schemas.microsoft.com/office/powerpoint/2010/main" val="2664492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B957E-79C4-AB03-CF46-94CBCBBA2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25287"/>
            <a:ext cx="10058400" cy="1273534"/>
          </a:xfrm>
        </p:spPr>
        <p:txBody>
          <a:bodyPr>
            <a:normAutofit fontScale="90000"/>
          </a:bodyPr>
          <a:lstStyle/>
          <a:p>
            <a:pPr indent="450215" algn="ctr">
              <a:lnSpc>
                <a:spcPct val="130000"/>
              </a:lnSpc>
            </a:pP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Установка приборов и аппаратуры на фасадах и внутри щитов и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стативов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7B4E6A-2FED-B4EA-258A-51A8C4D0C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561320" cy="4288366"/>
          </a:xfrm>
        </p:spPr>
        <p:txBody>
          <a:bodyPr>
            <a:normAutofit fontScale="92500" lnSpcReduction="20000"/>
          </a:bodyPr>
          <a:lstStyle/>
          <a:p>
            <a:pPr indent="450215" algn="just">
              <a:lnSpc>
                <a:spcPct val="130000"/>
              </a:lnSpc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Аппаратуру внутри малогабаритных щитов следует располагать с учетом высоты установки щитов над уровнем пола.</a:t>
            </a:r>
          </a:p>
          <a:p>
            <a:pPr indent="450215" algn="just">
              <a:lnSpc>
                <a:spcPct val="130000"/>
              </a:lnSpc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Положение приборов и аппаратов должно соответствовать требованиям инструкций по эксплуатации или технических условий на данный аппарат. Размещение приборов и аппаратов не должно ухудшать или делать недоступным монтаж и эксплуатацию их.</a:t>
            </a:r>
          </a:p>
          <a:p>
            <a:pPr indent="450215" algn="just">
              <a:lnSpc>
                <a:spcPct val="130000"/>
              </a:lnSpc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Минимальное расстояние между корпусами приборов – не менее 50 мм, а от прибора до боковых стенок щита – 100 мм. Рамки для надписи обычно располагают на расстоянии 15 – 20 мм от корпуса прибора.</a:t>
            </a:r>
          </a:p>
          <a:p>
            <a:pPr indent="450215" algn="just">
              <a:lnSpc>
                <a:spcPct val="130000"/>
              </a:lnSpc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Приборы, располагающиеся в одну строку на монтажной панели, должны выстраиваться на одной линии по нижней кромке приборов.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4383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3041FA-18C9-D9C6-6E89-AF2B3179D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18400"/>
            <a:ext cx="10058400" cy="114101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Общие положения при разработке чертежей общих видов</a:t>
            </a:r>
            <a:endParaRPr lang="ru-RU" sz="8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E80C50-741F-2F66-174F-915A500F3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Чертежи общих видов разрабатываются на одиночные и составные щиты. Чертеж общего вида одиночного щита должен содержать:</a:t>
            </a:r>
          </a:p>
          <a:p>
            <a:pPr marL="0" indent="0" algn="just">
              <a:lnSpc>
                <a:spcPct val="13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1) вид спереди;</a:t>
            </a:r>
          </a:p>
          <a:p>
            <a:pPr indent="0" algn="just">
              <a:lnSpc>
                <a:spcPct val="130000"/>
              </a:lnSpc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2) вид на внутренние плоскости;</a:t>
            </a:r>
          </a:p>
          <a:p>
            <a:pPr indent="0" algn="just">
              <a:lnSpc>
                <a:spcPct val="130000"/>
              </a:lnSpc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3) таблицу надписей на табло и в рамках;</a:t>
            </a:r>
          </a:p>
          <a:p>
            <a:pPr indent="0" algn="just">
              <a:lnSpc>
                <a:spcPct val="130000"/>
              </a:lnSpc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4) перечень составных частей щита;</a:t>
            </a:r>
          </a:p>
          <a:p>
            <a:pPr indent="0" algn="just">
              <a:lnSpc>
                <a:spcPct val="130000"/>
              </a:lnSpc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5) технические требования;</a:t>
            </a:r>
          </a:p>
          <a:p>
            <a:pPr marL="0" indent="0"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6) основную надпись.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34721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A61929-D957-FA2F-CCF4-DBC2CB019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4122" y="401682"/>
            <a:ext cx="9183755" cy="6452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Чертеж вида спереди шкафа управления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Rittal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 </a:t>
            </a:r>
            <a:endParaRPr lang="ru-RU" sz="283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7B0F85-CD98-7173-4EFC-DA16D4B3C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8255" y="2756848"/>
            <a:ext cx="913292" cy="1272342"/>
          </a:xfrm>
        </p:spPr>
        <p:txBody>
          <a:bodyPr/>
          <a:lstStyle/>
          <a:p>
            <a:r>
              <a:rPr lang="ru-RU" dirty="0"/>
              <a:t>   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F3AA071-CA2D-C5D7-30EA-D09FC5BC3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881500" y="-995056"/>
            <a:ext cx="4881299" cy="9309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55532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</TotalTime>
  <Words>365</Words>
  <Application>Microsoft Office PowerPoint</Application>
  <PresentationFormat>Широкоэкранный</PresentationFormat>
  <Paragraphs>24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Calibri</vt:lpstr>
      <vt:lpstr>Calibri Light</vt:lpstr>
      <vt:lpstr>Times New Roman</vt:lpstr>
      <vt:lpstr>Ретро</vt:lpstr>
      <vt:lpstr>ЩИТЫ И ПУЛЬТЫ АВТОМАТИЗАЦИИ</vt:lpstr>
      <vt:lpstr> </vt:lpstr>
      <vt:lpstr> Назначение и классификация щитов и пультов</vt:lpstr>
      <vt:lpstr>Конструкция щитов и пультов</vt:lpstr>
      <vt:lpstr>  Габаритные размеры щитов и стативов</vt:lpstr>
      <vt:lpstr>Установка приборов и аппаратуры на фасадах и внутри щитов и стативов</vt:lpstr>
      <vt:lpstr>Общие положения при разработке чертежей общих видов</vt:lpstr>
      <vt:lpstr>Чертеж вида спереди шкафа управления Rittal TS8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ПРОЦЕСС ПРОЕКТИРОВАНИЯ. ПРОЕКТНАЯ ДОКУМЕНТАЦИЯ </dc:title>
  <dc:creator>Жунисбеков Нартай</dc:creator>
  <cp:lastModifiedBy>Жунисбеков Нартай</cp:lastModifiedBy>
  <cp:revision>4</cp:revision>
  <dcterms:created xsi:type="dcterms:W3CDTF">2022-11-06T12:36:09Z</dcterms:created>
  <dcterms:modified xsi:type="dcterms:W3CDTF">2022-11-06T16:42:04Z</dcterms:modified>
</cp:coreProperties>
</file>